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6"/>
  </p:notesMasterIdLst>
  <p:sldIdLst>
    <p:sldId id="279" r:id="rId2"/>
    <p:sldId id="307" r:id="rId3"/>
    <p:sldId id="280" r:id="rId4"/>
    <p:sldId id="281" r:id="rId5"/>
    <p:sldId id="282" r:id="rId6"/>
    <p:sldId id="283" r:id="rId7"/>
    <p:sldId id="285" r:id="rId8"/>
    <p:sldId id="286" r:id="rId9"/>
    <p:sldId id="319" r:id="rId10"/>
    <p:sldId id="316" r:id="rId11"/>
    <p:sldId id="317" r:id="rId12"/>
    <p:sldId id="318" r:id="rId13"/>
    <p:sldId id="304" r:id="rId14"/>
    <p:sldId id="301" r:id="rId15"/>
    <p:sldId id="308" r:id="rId16"/>
    <p:sldId id="302" r:id="rId17"/>
    <p:sldId id="303" r:id="rId18"/>
    <p:sldId id="305" r:id="rId19"/>
    <p:sldId id="306" r:id="rId20"/>
    <p:sldId id="312" r:id="rId21"/>
    <p:sldId id="309" r:id="rId22"/>
    <p:sldId id="310" r:id="rId23"/>
    <p:sldId id="311" r:id="rId24"/>
    <p:sldId id="313"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3" d="100"/>
          <a:sy n="83" d="100"/>
        </p:scale>
        <p:origin x="14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4A009B9-189F-4A39-9F2F-CD8355FC3E4F}" type="datetimeFigureOut">
              <a:rPr lang="ar-IQ" smtClean="0"/>
              <a:pPr/>
              <a:t>04/08/1444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CC1C587-E9BE-476D-A0C3-460494AE3ED2}"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C1C587-E9BE-476D-A0C3-460494AE3ED2}" type="slidenum">
              <a:rPr lang="ar-IQ" smtClean="0"/>
              <a:pPr/>
              <a:t>12</a:t>
            </a:fld>
            <a:endParaRPr lang="ar-IQ"/>
          </a:p>
        </p:txBody>
      </p:sp>
    </p:spTree>
    <p:extLst>
      <p:ext uri="{BB962C8B-B14F-4D97-AF65-F5344CB8AC3E}">
        <p14:creationId xmlns:p14="http://schemas.microsoft.com/office/powerpoint/2010/main" val="2575367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5CC1C587-E9BE-476D-A0C3-460494AE3ED2}" type="slidenum">
              <a:rPr lang="ar-IQ" smtClean="0"/>
              <a:pPr/>
              <a:t>13</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E03EBAE-6BA3-4F3D-99D9-97163F4AF624}" type="datetimeFigureOut">
              <a:rPr lang="ar-IQ" smtClean="0"/>
              <a:pPr/>
              <a:t>04/08/1444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B528CB-89AB-4880-9546-2828E2D5339A}"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E03EBAE-6BA3-4F3D-99D9-97163F4AF624}" type="datetimeFigureOut">
              <a:rPr lang="ar-IQ" smtClean="0"/>
              <a:pPr/>
              <a:t>04/08/1444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B528CB-89AB-4880-9546-2828E2D5339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E03EBAE-6BA3-4F3D-99D9-97163F4AF624}" type="datetimeFigureOut">
              <a:rPr lang="ar-IQ" smtClean="0"/>
              <a:pPr/>
              <a:t>04/08/1444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B528CB-89AB-4880-9546-2828E2D5339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E03EBAE-6BA3-4F3D-99D9-97163F4AF624}" type="datetimeFigureOut">
              <a:rPr lang="ar-IQ" smtClean="0"/>
              <a:pPr/>
              <a:t>04/08/1444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B528CB-89AB-4880-9546-2828E2D5339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E03EBAE-6BA3-4F3D-99D9-97163F4AF624}" type="datetimeFigureOut">
              <a:rPr lang="ar-IQ" smtClean="0"/>
              <a:pPr/>
              <a:t>04/08/1444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B528CB-89AB-4880-9546-2828E2D5339A}"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E03EBAE-6BA3-4F3D-99D9-97163F4AF624}" type="datetimeFigureOut">
              <a:rPr lang="ar-IQ" smtClean="0"/>
              <a:pPr/>
              <a:t>04/08/1444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B528CB-89AB-4880-9546-2828E2D5339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E03EBAE-6BA3-4F3D-99D9-97163F4AF624}" type="datetimeFigureOut">
              <a:rPr lang="ar-IQ" smtClean="0"/>
              <a:pPr/>
              <a:t>04/08/1444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EB528CB-89AB-4880-9546-2828E2D5339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E03EBAE-6BA3-4F3D-99D9-97163F4AF624}" type="datetimeFigureOut">
              <a:rPr lang="ar-IQ" smtClean="0"/>
              <a:pPr/>
              <a:t>04/08/1444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EB528CB-89AB-4880-9546-2828E2D5339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E03EBAE-6BA3-4F3D-99D9-97163F4AF624}" type="datetimeFigureOut">
              <a:rPr lang="ar-IQ" smtClean="0"/>
              <a:pPr/>
              <a:t>04/08/1444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EB528CB-89AB-4880-9546-2828E2D5339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E03EBAE-6BA3-4F3D-99D9-97163F4AF624}" type="datetimeFigureOut">
              <a:rPr lang="ar-IQ" smtClean="0"/>
              <a:pPr/>
              <a:t>04/08/1444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B528CB-89AB-4880-9546-2828E2D5339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E03EBAE-6BA3-4F3D-99D9-97163F4AF624}" type="datetimeFigureOut">
              <a:rPr lang="ar-IQ" smtClean="0"/>
              <a:pPr/>
              <a:t>04/08/1444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B528CB-89AB-4880-9546-2828E2D5339A}"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E03EBAE-6BA3-4F3D-99D9-97163F4AF624}" type="datetimeFigureOut">
              <a:rPr lang="ar-IQ" smtClean="0"/>
              <a:pPr/>
              <a:t>04/08/1444</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EB528CB-89AB-4880-9546-2828E2D5339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solidFill>
                  <a:srgbClr val="FF0000"/>
                </a:solidFill>
              </a:rPr>
              <a:t>Laxatives: </a:t>
            </a:r>
            <a:endParaRPr lang="ar-IQ" b="1" dirty="0">
              <a:solidFill>
                <a:srgbClr val="FF0000"/>
              </a:solidFill>
            </a:endParaRPr>
          </a:p>
        </p:txBody>
      </p:sp>
      <p:pic>
        <p:nvPicPr>
          <p:cNvPr id="6" name="عنصر نائب للمحتوى 5" descr="photo_2020-03-28_20-50-45.jpg"/>
          <p:cNvPicPr>
            <a:picLocks noGrp="1" noChangeAspect="1"/>
          </p:cNvPicPr>
          <p:nvPr>
            <p:ph sz="half" idx="1"/>
          </p:nvPr>
        </p:nvPicPr>
        <p:blipFill>
          <a:blip r:embed="rId2" cstate="print"/>
          <a:stretch>
            <a:fillRect/>
          </a:stretch>
        </p:blipFill>
        <p:spPr>
          <a:xfrm>
            <a:off x="0" y="1772816"/>
            <a:ext cx="4495800" cy="4464496"/>
          </a:xfrm>
        </p:spPr>
      </p:pic>
      <p:pic>
        <p:nvPicPr>
          <p:cNvPr id="7" name="عنصر نائب للمحتوى 6" descr="photo_2020-03-28_20-51-34.jpg"/>
          <p:cNvPicPr>
            <a:picLocks noGrp="1" noChangeAspect="1"/>
          </p:cNvPicPr>
          <p:nvPr>
            <p:ph sz="half" idx="2"/>
          </p:nvPr>
        </p:nvPicPr>
        <p:blipFill>
          <a:blip r:embed="rId3" cstate="print"/>
          <a:stretch>
            <a:fillRect/>
          </a:stretch>
        </p:blipFill>
        <p:spPr>
          <a:xfrm>
            <a:off x="4648200" y="1700808"/>
            <a:ext cx="4495800" cy="4464496"/>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Castor oil </a:t>
            </a:r>
          </a:p>
        </p:txBody>
      </p:sp>
      <p:sp>
        <p:nvSpPr>
          <p:cNvPr id="3" name="Content Placeholder 2"/>
          <p:cNvSpPr>
            <a:spLocks noGrp="1"/>
          </p:cNvSpPr>
          <p:nvPr>
            <p:ph idx="1"/>
          </p:nvPr>
        </p:nvSpPr>
        <p:spPr/>
        <p:txBody>
          <a:bodyPr/>
          <a:lstStyle/>
          <a:p>
            <a:pPr marL="0" indent="0" algn="l" rtl="0">
              <a:buNone/>
            </a:pPr>
            <a:r>
              <a:rPr lang="en-US" b="1" dirty="0" smtClean="0"/>
              <a:t>This agent </a:t>
            </a:r>
            <a:r>
              <a:rPr lang="en-US" b="1" dirty="0"/>
              <a:t>is very irritating to the stomach and promptly increases peristalsis. </a:t>
            </a:r>
            <a:endParaRPr lang="en-US" b="1" dirty="0" smtClean="0"/>
          </a:p>
          <a:p>
            <a:pPr marL="0" indent="0" algn="l" rtl="0">
              <a:buNone/>
            </a:pPr>
            <a:r>
              <a:rPr lang="en-US" b="1" dirty="0" smtClean="0"/>
              <a:t>Pregnant </a:t>
            </a:r>
            <a:r>
              <a:rPr lang="en-US" b="1" dirty="0"/>
              <a:t>patients should avoid castor oil because it may stimulate uterine contractions. </a:t>
            </a:r>
            <a:endParaRPr lang="en-US" b="1" dirty="0" smtClean="0"/>
          </a:p>
          <a:p>
            <a:pPr marL="0" indent="0" algn="l" rtl="0">
              <a:buNone/>
            </a:pPr>
            <a:r>
              <a:rPr lang="en-US" b="1" dirty="0" smtClean="0"/>
              <a:t>Use </a:t>
            </a:r>
            <a:r>
              <a:rPr lang="en-US" b="1" dirty="0"/>
              <a:t>of castor oil is generally not recommended due to poor palatability and potential for GI adverse effects.</a:t>
            </a:r>
          </a:p>
        </p:txBody>
      </p:sp>
    </p:spTree>
    <p:extLst>
      <p:ext uri="{BB962C8B-B14F-4D97-AF65-F5344CB8AC3E}">
        <p14:creationId xmlns:p14="http://schemas.microsoft.com/office/powerpoint/2010/main" val="19185963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96752"/>
          </a:xfrm>
        </p:spPr>
        <p:txBody>
          <a:bodyPr>
            <a:normAutofit/>
          </a:bodyPr>
          <a:lstStyle/>
          <a:p>
            <a:r>
              <a:rPr lang="en-US" b="1" dirty="0" smtClean="0">
                <a:solidFill>
                  <a:srgbClr val="FF0000"/>
                </a:solidFill>
              </a:rPr>
              <a:t>Glycerol (Glycerin)</a:t>
            </a:r>
            <a:endParaRPr lang="ar-IQ" dirty="0"/>
          </a:p>
        </p:txBody>
      </p:sp>
      <p:sp>
        <p:nvSpPr>
          <p:cNvPr id="3" name="عنصر نائب للمحتوى 2"/>
          <p:cNvSpPr>
            <a:spLocks noGrp="1"/>
          </p:cNvSpPr>
          <p:nvPr>
            <p:ph idx="1"/>
          </p:nvPr>
        </p:nvSpPr>
        <p:spPr>
          <a:xfrm>
            <a:off x="395536" y="1213590"/>
            <a:ext cx="8280920" cy="5661248"/>
          </a:xfrm>
        </p:spPr>
        <p:txBody>
          <a:bodyPr>
            <a:normAutofit/>
          </a:bodyPr>
          <a:lstStyle/>
          <a:p>
            <a:pPr algn="l" rtl="0">
              <a:buNone/>
            </a:pPr>
            <a:r>
              <a:rPr lang="en-US" sz="4000" b="1" dirty="0" smtClean="0"/>
              <a:t>Glycerin is hyperosmotic laxative draw water into bowel. </a:t>
            </a:r>
          </a:p>
          <a:p>
            <a:pPr algn="l" rtl="0">
              <a:buNone/>
            </a:pPr>
            <a:r>
              <a:rPr lang="en-US" sz="4000" b="1" dirty="0" smtClean="0"/>
              <a:t>Its suppositories </a:t>
            </a:r>
            <a:r>
              <a:rPr lang="en-US" sz="4000" b="1" dirty="0"/>
              <a:t>are lubricants and act by facilitating the passage of hard </a:t>
            </a:r>
            <a:r>
              <a:rPr lang="en-US" sz="4000" b="1" dirty="0" smtClean="0"/>
              <a:t>stools. And has </a:t>
            </a:r>
            <a:r>
              <a:rPr lang="en-US" sz="4000" b="1" dirty="0"/>
              <a:t>a mild stimulant effect on the rectum when given </a:t>
            </a:r>
            <a:r>
              <a:rPr lang="en-US" sz="4000" b="1" dirty="0" smtClean="0"/>
              <a:t>as suppositories </a:t>
            </a:r>
          </a:p>
          <a:p>
            <a:pPr algn="l" rtl="0">
              <a:buNone/>
            </a:pPr>
            <a:r>
              <a:rPr lang="en-US" sz="4000" b="1" dirty="0" smtClean="0"/>
              <a:t>Safe </a:t>
            </a:r>
            <a:r>
              <a:rPr lang="en-US" sz="4000" b="1" dirty="0" smtClean="0"/>
              <a:t>for</a:t>
            </a:r>
            <a:r>
              <a:rPr lang="en-US" sz="4000" b="1" dirty="0" smtClean="0"/>
              <a:t> infants and children</a:t>
            </a:r>
            <a:endParaRPr lang="ar-IQ" sz="2400" b="1" dirty="0"/>
          </a:p>
        </p:txBody>
      </p:sp>
    </p:spTree>
    <p:extLst>
      <p:ext uri="{BB962C8B-B14F-4D97-AF65-F5344CB8AC3E}">
        <p14:creationId xmlns:p14="http://schemas.microsoft.com/office/powerpoint/2010/main" val="1452316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Glycerin Suppositories</a:t>
            </a:r>
            <a:endParaRPr lang="en-US" dirty="0"/>
          </a:p>
        </p:txBody>
      </p:sp>
      <p:pic>
        <p:nvPicPr>
          <p:cNvPr id="4" name="Content Placeholder 3"/>
          <p:cNvPicPr>
            <a:picLocks noGrp="1" noChangeAspect="1"/>
          </p:cNvPicPr>
          <p:nvPr>
            <p:ph idx="1"/>
          </p:nvPr>
        </p:nvPicPr>
        <p:blipFill>
          <a:blip r:embed="rId3"/>
          <a:stretch>
            <a:fillRect/>
          </a:stretch>
        </p:blipFill>
        <p:spPr>
          <a:xfrm>
            <a:off x="755576" y="1340768"/>
            <a:ext cx="7416824" cy="5400600"/>
          </a:xfrm>
          <a:prstGeom prst="rect">
            <a:avLst/>
          </a:prstGeom>
        </p:spPr>
      </p:pic>
    </p:spTree>
    <p:extLst>
      <p:ext uri="{BB962C8B-B14F-4D97-AF65-F5344CB8AC3E}">
        <p14:creationId xmlns:p14="http://schemas.microsoft.com/office/powerpoint/2010/main" val="1356943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196752"/>
          </a:xfrm>
        </p:spPr>
        <p:txBody>
          <a:bodyPr/>
          <a:lstStyle/>
          <a:p>
            <a:r>
              <a:rPr lang="en-US" b="1" dirty="0" smtClean="0">
                <a:solidFill>
                  <a:srgbClr val="FF0000"/>
                </a:solidFill>
              </a:rPr>
              <a:t>Irritable bowel syndrome (IBS)</a:t>
            </a:r>
            <a:endParaRPr lang="ar-IQ" b="1" dirty="0">
              <a:solidFill>
                <a:srgbClr val="FF0000"/>
              </a:solidFill>
            </a:endParaRPr>
          </a:p>
        </p:txBody>
      </p:sp>
      <p:sp>
        <p:nvSpPr>
          <p:cNvPr id="3" name="عنصر نائب للمحتوى 2"/>
          <p:cNvSpPr>
            <a:spLocks noGrp="1"/>
          </p:cNvSpPr>
          <p:nvPr>
            <p:ph idx="1"/>
          </p:nvPr>
        </p:nvSpPr>
        <p:spPr>
          <a:xfrm>
            <a:off x="0" y="1196752"/>
            <a:ext cx="9144000" cy="5661248"/>
          </a:xfrm>
        </p:spPr>
        <p:txBody>
          <a:bodyPr>
            <a:noAutofit/>
          </a:bodyPr>
          <a:lstStyle/>
          <a:p>
            <a:pPr algn="l" rtl="0"/>
            <a:r>
              <a:rPr lang="en-US" b="1" dirty="0" smtClean="0"/>
              <a:t>Affect 20% of the population</a:t>
            </a:r>
          </a:p>
          <a:p>
            <a:pPr algn="l" rtl="0"/>
            <a:r>
              <a:rPr lang="en-US" b="1" dirty="0" smtClean="0"/>
              <a:t>IBS with diarrhea: </a:t>
            </a:r>
            <a:r>
              <a:rPr lang="en-US" b="1" dirty="0" err="1" smtClean="0"/>
              <a:t>Antimuscarinics</a:t>
            </a:r>
            <a:r>
              <a:rPr lang="en-US" b="1" dirty="0" smtClean="0"/>
              <a:t> can be used.</a:t>
            </a:r>
          </a:p>
          <a:p>
            <a:pPr algn="l" rtl="0"/>
            <a:r>
              <a:rPr lang="en-US" b="1" dirty="0"/>
              <a:t>Low dose amitriptyline (10mg) is also indicated for IBS (esp</a:t>
            </a:r>
            <a:r>
              <a:rPr lang="en-US" b="1" dirty="0" smtClean="0"/>
              <a:t>. with diarrhea) </a:t>
            </a:r>
          </a:p>
          <a:p>
            <a:pPr algn="l" rtl="0"/>
            <a:r>
              <a:rPr lang="en-US" b="1" dirty="0"/>
              <a:t>SSRIs (fluoxetine, </a:t>
            </a:r>
            <a:r>
              <a:rPr lang="en-US" b="1" dirty="0" smtClean="0"/>
              <a:t>10 mg </a:t>
            </a:r>
            <a:r>
              <a:rPr lang="en-US" b="1" dirty="0"/>
              <a:t>daily) </a:t>
            </a:r>
            <a:r>
              <a:rPr lang="en-US" b="1" dirty="0" smtClean="0"/>
              <a:t>for IBS </a:t>
            </a:r>
            <a:r>
              <a:rPr lang="en-US" b="1" dirty="0"/>
              <a:t>symptoms as well </a:t>
            </a:r>
            <a:r>
              <a:rPr lang="en-US" b="1" dirty="0" smtClean="0"/>
              <a:t>as mood disorders (esp. with constipation).</a:t>
            </a:r>
          </a:p>
          <a:p>
            <a:pPr algn="l" rtl="0"/>
            <a:r>
              <a:rPr lang="en-US" b="1" dirty="0" err="1" smtClean="0"/>
              <a:t>Alosetron</a:t>
            </a:r>
            <a:r>
              <a:rPr lang="en-US" b="1" dirty="0" smtClean="0"/>
              <a:t> </a:t>
            </a:r>
            <a:r>
              <a:rPr lang="en-US" b="1" dirty="0"/>
              <a:t>is a 5-HT3 antagonist that is </a:t>
            </a:r>
            <a:r>
              <a:rPr lang="en-US" b="1" dirty="0" smtClean="0"/>
              <a:t>approved </a:t>
            </a:r>
            <a:r>
              <a:rPr lang="en-US" b="1" dirty="0"/>
              <a:t>for the treatment </a:t>
            </a:r>
            <a:r>
              <a:rPr lang="en-US" b="1" dirty="0" smtClean="0"/>
              <a:t>of women </a:t>
            </a:r>
            <a:r>
              <a:rPr lang="en-US" b="1" dirty="0"/>
              <a:t>with severe IBS with predominant diarrhea</a:t>
            </a:r>
            <a:r>
              <a:rPr lang="en-US" b="1" dirty="0" smtClean="0"/>
              <a:t>. Causes severe constipation, rarely colitis.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lstStyle/>
          <a:p>
            <a:r>
              <a:rPr lang="en-US" b="1" dirty="0" smtClean="0">
                <a:solidFill>
                  <a:srgbClr val="FF0000"/>
                </a:solidFill>
              </a:rPr>
              <a:t>Inflammatory bowel disease(IBD)</a:t>
            </a:r>
            <a:endParaRPr lang="ar-IQ" b="1" dirty="0">
              <a:solidFill>
                <a:srgbClr val="FF0000"/>
              </a:solidFill>
            </a:endParaRPr>
          </a:p>
        </p:txBody>
      </p:sp>
      <p:pic>
        <p:nvPicPr>
          <p:cNvPr id="4" name="عنصر نائب للمحتوى 3" descr="photo_2020-03-28_20-51-10.jpg"/>
          <p:cNvPicPr>
            <a:picLocks noGrp="1" noChangeAspect="1"/>
          </p:cNvPicPr>
          <p:nvPr>
            <p:ph idx="1"/>
          </p:nvPr>
        </p:nvPicPr>
        <p:blipFill>
          <a:blip r:embed="rId2" cstate="print"/>
          <a:stretch>
            <a:fillRect/>
          </a:stretch>
        </p:blipFill>
        <p:spPr>
          <a:xfrm>
            <a:off x="899592" y="1268760"/>
            <a:ext cx="7416824" cy="4968552"/>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lstStyle/>
          <a:p>
            <a:pPr rtl="0"/>
            <a:r>
              <a:rPr lang="en-US" b="1" dirty="0" smtClean="0">
                <a:solidFill>
                  <a:srgbClr val="FF0000"/>
                </a:solidFill>
              </a:rPr>
              <a:t>Ulcerative colitis:</a:t>
            </a:r>
          </a:p>
        </p:txBody>
      </p:sp>
      <p:sp>
        <p:nvSpPr>
          <p:cNvPr id="3" name="عنصر نائب للمحتوى 2"/>
          <p:cNvSpPr>
            <a:spLocks noGrp="1"/>
          </p:cNvSpPr>
          <p:nvPr>
            <p:ph idx="1"/>
          </p:nvPr>
        </p:nvSpPr>
        <p:spPr>
          <a:xfrm>
            <a:off x="0" y="1052736"/>
            <a:ext cx="9144000" cy="5472608"/>
          </a:xfrm>
        </p:spPr>
        <p:txBody>
          <a:bodyPr>
            <a:normAutofit/>
          </a:bodyPr>
          <a:lstStyle/>
          <a:p>
            <a:pPr algn="l" rtl="0">
              <a:buNone/>
            </a:pPr>
            <a:r>
              <a:rPr lang="en-US" sz="3600" b="1" dirty="0" smtClean="0"/>
              <a:t>A </a:t>
            </a:r>
            <a:r>
              <a:rPr lang="en-US" sz="3600" b="1" dirty="0"/>
              <a:t>chronic inflammatory condition of the colon characterized by repeated attacks </a:t>
            </a:r>
            <a:r>
              <a:rPr lang="en-US" sz="3600" b="1" dirty="0" smtClean="0"/>
              <a:t>of bloody diarrhea</a:t>
            </a:r>
            <a:endParaRPr lang="en-US" sz="3600" b="1" dirty="0"/>
          </a:p>
          <a:p>
            <a:pPr algn="l" rtl="0">
              <a:buNone/>
            </a:pPr>
            <a:r>
              <a:rPr lang="en-US" sz="3600" b="1" dirty="0"/>
              <a:t>Drugs useful in ulcerative colitis include: </a:t>
            </a:r>
          </a:p>
          <a:p>
            <a:pPr algn="l" rtl="0">
              <a:buNone/>
            </a:pPr>
            <a:r>
              <a:rPr lang="en-US" sz="3600" b="1" dirty="0"/>
              <a:t>1. </a:t>
            </a:r>
            <a:r>
              <a:rPr lang="en-US" sz="3600" b="1" dirty="0" err="1"/>
              <a:t>S</a:t>
            </a:r>
            <a:r>
              <a:rPr lang="en-US" sz="3600" b="1" dirty="0" err="1" smtClean="0"/>
              <a:t>ulfasalazine</a:t>
            </a:r>
            <a:r>
              <a:rPr lang="en-US" sz="3600" b="1" dirty="0" smtClean="0"/>
              <a:t> </a:t>
            </a:r>
            <a:endParaRPr lang="en-US" sz="3600" b="1" dirty="0"/>
          </a:p>
          <a:p>
            <a:pPr algn="l" rtl="0">
              <a:buNone/>
            </a:pPr>
            <a:r>
              <a:rPr lang="en-US" sz="3600" b="1" dirty="0"/>
              <a:t>2. </a:t>
            </a:r>
            <a:r>
              <a:rPr lang="en-US" sz="3600" b="1" dirty="0" smtClean="0"/>
              <a:t>Corticosteroids</a:t>
            </a:r>
          </a:p>
          <a:p>
            <a:pPr algn="l" rtl="0">
              <a:buNone/>
            </a:pPr>
            <a:r>
              <a:rPr lang="en-US" sz="3600" b="1" dirty="0" smtClean="0"/>
              <a:t>3. Biological agents </a:t>
            </a:r>
            <a:endParaRPr lang="ar-IQ"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052736"/>
          </a:xfrm>
        </p:spPr>
        <p:txBody>
          <a:bodyPr/>
          <a:lstStyle/>
          <a:p>
            <a:r>
              <a:rPr lang="en-US" sz="4800" b="1" u="sng" dirty="0" err="1">
                <a:solidFill>
                  <a:srgbClr val="FF0000"/>
                </a:solidFill>
              </a:rPr>
              <a:t>Sulfasalazine</a:t>
            </a:r>
            <a:r>
              <a:rPr lang="en-US" b="1" dirty="0"/>
              <a:t> </a:t>
            </a:r>
            <a:endParaRPr lang="ar-IQ" dirty="0"/>
          </a:p>
        </p:txBody>
      </p:sp>
      <p:sp>
        <p:nvSpPr>
          <p:cNvPr id="3" name="عنصر نائب للمحتوى 2"/>
          <p:cNvSpPr>
            <a:spLocks noGrp="1"/>
          </p:cNvSpPr>
          <p:nvPr>
            <p:ph idx="1"/>
          </p:nvPr>
        </p:nvSpPr>
        <p:spPr>
          <a:xfrm>
            <a:off x="0" y="836712"/>
            <a:ext cx="9144000" cy="6021288"/>
          </a:xfrm>
        </p:spPr>
        <p:txBody>
          <a:bodyPr>
            <a:noAutofit/>
          </a:bodyPr>
          <a:lstStyle/>
          <a:p>
            <a:pPr algn="l" rtl="0"/>
            <a:r>
              <a:rPr lang="en-US" sz="3300" b="1" dirty="0"/>
              <a:t>Contain two compounds </a:t>
            </a:r>
            <a:r>
              <a:rPr lang="en-US" sz="3300" b="1" dirty="0" err="1"/>
              <a:t>sulfapyridine</a:t>
            </a:r>
            <a:r>
              <a:rPr lang="en-US" sz="3300" b="1" dirty="0"/>
              <a:t> and 5-aminosalicylic acid </a:t>
            </a:r>
            <a:r>
              <a:rPr lang="en-US" sz="3300" b="1" dirty="0" smtClean="0"/>
              <a:t>(5-ASA)</a:t>
            </a:r>
            <a:endParaRPr lang="en-US" sz="3300" b="1" dirty="0"/>
          </a:p>
          <a:p>
            <a:pPr algn="l" rtl="0"/>
            <a:r>
              <a:rPr lang="en-US" sz="3300" b="1" dirty="0"/>
              <a:t>It is poorly absorbed from the gut . Split by the bacteria in the colon, the active part is </a:t>
            </a:r>
            <a:r>
              <a:rPr lang="en-US" sz="3300" b="1" dirty="0" smtClean="0"/>
              <a:t>5-aminosalicylic </a:t>
            </a:r>
            <a:r>
              <a:rPr lang="en-US" sz="3300" b="1" dirty="0"/>
              <a:t>acid. The </a:t>
            </a:r>
            <a:r>
              <a:rPr lang="en-US" sz="3300" b="1" dirty="0" err="1" smtClean="0"/>
              <a:t>sulfapyridine</a:t>
            </a:r>
            <a:r>
              <a:rPr lang="en-US" sz="3300" b="1" dirty="0" smtClean="0"/>
              <a:t> </a:t>
            </a:r>
            <a:r>
              <a:rPr lang="en-US" sz="3300" b="1" dirty="0"/>
              <a:t>only help delivering the drug to the site of action. </a:t>
            </a:r>
            <a:r>
              <a:rPr lang="en-US" sz="3300" b="1" dirty="0" err="1"/>
              <a:t>Sulfasalazine</a:t>
            </a:r>
            <a:r>
              <a:rPr lang="en-US" sz="3300" b="1" dirty="0"/>
              <a:t> </a:t>
            </a:r>
            <a:r>
              <a:rPr lang="en-US" sz="3300" b="1" dirty="0" smtClean="0"/>
              <a:t>is DMARD </a:t>
            </a:r>
            <a:r>
              <a:rPr lang="en-US" sz="3300" b="1" dirty="0"/>
              <a:t>in rheumatoid </a:t>
            </a:r>
            <a:r>
              <a:rPr lang="en-US" sz="3300" b="1" dirty="0" smtClean="0"/>
              <a:t>arthritis </a:t>
            </a:r>
            <a:endParaRPr lang="en-US" sz="3300" b="1" dirty="0"/>
          </a:p>
          <a:p>
            <a:pPr algn="l" rtl="0"/>
            <a:r>
              <a:rPr lang="en-US" sz="3300" b="1" dirty="0" smtClean="0"/>
              <a:t>Adverse </a:t>
            </a:r>
            <a:r>
              <a:rPr lang="en-US" sz="3300" b="1" dirty="0"/>
              <a:t>effects: are related to the </a:t>
            </a:r>
            <a:r>
              <a:rPr lang="en-US" sz="3300" b="1" dirty="0" err="1"/>
              <a:t>sulfapyridine</a:t>
            </a:r>
            <a:r>
              <a:rPr lang="en-US" sz="3300" b="1" dirty="0"/>
              <a:t> and include headache, </a:t>
            </a:r>
            <a:r>
              <a:rPr lang="en-US" sz="3300" b="1" dirty="0" smtClean="0"/>
              <a:t>nausea and </a:t>
            </a:r>
            <a:r>
              <a:rPr lang="en-US" sz="3300" b="1" dirty="0"/>
              <a:t>skin rash. </a:t>
            </a:r>
            <a:endParaRPr lang="ar-IQ" sz="33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2132856"/>
          </a:xfrm>
        </p:spPr>
        <p:txBody>
          <a:bodyPr>
            <a:noAutofit/>
          </a:bodyPr>
          <a:lstStyle/>
          <a:p>
            <a:pPr algn="l"/>
            <a:r>
              <a:rPr lang="en-US" b="1" dirty="0" err="1">
                <a:solidFill>
                  <a:srgbClr val="FF0000"/>
                </a:solidFill>
              </a:rPr>
              <a:t>Mesalazine</a:t>
            </a:r>
            <a:r>
              <a:rPr lang="en-US" b="1" dirty="0">
                <a:solidFill>
                  <a:srgbClr val="FF0000"/>
                </a:solidFill>
              </a:rPr>
              <a:t>: </a:t>
            </a:r>
            <a:r>
              <a:rPr lang="en-US" sz="3600" b="1" dirty="0"/>
              <a:t>contains only </a:t>
            </a:r>
            <a:r>
              <a:rPr lang="en-US" sz="3600" b="1" dirty="0" smtClean="0"/>
              <a:t>5-ASA used </a:t>
            </a:r>
            <a:r>
              <a:rPr lang="en-US" sz="3600" b="1" dirty="0"/>
              <a:t>in patients who cannot </a:t>
            </a:r>
            <a:r>
              <a:rPr lang="en-US" sz="3600" b="1" dirty="0" smtClean="0"/>
              <a:t>tolerate sulfonamides in </a:t>
            </a:r>
            <a:r>
              <a:rPr lang="en-US" sz="3600" b="1" dirty="0" err="1" smtClean="0"/>
              <a:t>sulfasalazine</a:t>
            </a:r>
            <a:r>
              <a:rPr lang="en-US" sz="3600" b="1" dirty="0" smtClean="0"/>
              <a:t>. </a:t>
            </a:r>
            <a:endParaRPr lang="ar-IQ" sz="3600" b="1" dirty="0"/>
          </a:p>
        </p:txBody>
      </p:sp>
      <p:sp>
        <p:nvSpPr>
          <p:cNvPr id="3" name="عنصر نائب للمحتوى 2"/>
          <p:cNvSpPr>
            <a:spLocks noGrp="1"/>
          </p:cNvSpPr>
          <p:nvPr>
            <p:ph idx="1"/>
          </p:nvPr>
        </p:nvSpPr>
        <p:spPr>
          <a:xfrm>
            <a:off x="0" y="1988840"/>
            <a:ext cx="9144000" cy="4869160"/>
          </a:xfrm>
        </p:spPr>
        <p:txBody>
          <a:bodyPr>
            <a:normAutofit/>
          </a:bodyPr>
          <a:lstStyle/>
          <a:p>
            <a:pPr algn="l" rtl="0">
              <a:buNone/>
            </a:pPr>
            <a:r>
              <a:rPr lang="en-US" sz="4000" b="1" u="sng" dirty="0" smtClean="0">
                <a:solidFill>
                  <a:srgbClr val="FF0000"/>
                </a:solidFill>
              </a:rPr>
              <a:t>Corticosteroid:</a:t>
            </a:r>
            <a:r>
              <a:rPr lang="en-US" sz="3600" b="1" dirty="0" smtClean="0">
                <a:solidFill>
                  <a:srgbClr val="FF0000"/>
                </a:solidFill>
              </a:rPr>
              <a:t> </a:t>
            </a:r>
            <a:r>
              <a:rPr lang="en-US" sz="3600" b="1" dirty="0" smtClean="0"/>
              <a:t>is used for anti-inflammatory effects to induce remission in IBD but not for long term maintenance.</a:t>
            </a:r>
          </a:p>
          <a:p>
            <a:pPr algn="l" rtl="0">
              <a:buNone/>
            </a:pPr>
            <a:r>
              <a:rPr lang="en-US" sz="3600" b="1" dirty="0" smtClean="0"/>
              <a:t>Rectal formulation (hydrocortisone enema &amp; </a:t>
            </a:r>
            <a:r>
              <a:rPr lang="en-US" sz="3600" b="1" dirty="0" err="1" smtClean="0"/>
              <a:t>budesonide</a:t>
            </a:r>
            <a:r>
              <a:rPr lang="en-US" sz="3600" b="1" dirty="0" smtClean="0"/>
              <a:t> foam) have fewer adverse effect.</a:t>
            </a:r>
          </a:p>
          <a:p>
            <a:pPr algn="l" rtl="0">
              <a:buNone/>
            </a:pPr>
            <a:r>
              <a:rPr lang="en-US" sz="4000" b="1" u="sng" dirty="0" smtClean="0">
                <a:solidFill>
                  <a:srgbClr val="FF0000"/>
                </a:solidFill>
              </a:rPr>
              <a:t>Biological agents: </a:t>
            </a:r>
            <a:r>
              <a:rPr lang="en-US" sz="3600" b="1" dirty="0" smtClean="0"/>
              <a:t>TNF-</a:t>
            </a:r>
            <a:r>
              <a:rPr lang="el-GR" sz="3600" b="1" dirty="0" smtClean="0"/>
              <a:t>α</a:t>
            </a:r>
            <a:r>
              <a:rPr lang="en-US" sz="3600" b="1" dirty="0" smtClean="0"/>
              <a:t> inhibitors: infliximab. They are used after failure of routine therapy</a:t>
            </a:r>
          </a:p>
          <a:p>
            <a:pPr algn="l" rtl="0">
              <a:buNone/>
            </a:pPr>
            <a:endParaRPr lang="ar-IQ"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rgbClr val="FF0000"/>
                </a:solidFill>
              </a:rPr>
              <a:t>Drugs for dissolution of gall stones:</a:t>
            </a:r>
            <a:r>
              <a:rPr lang="en-US" b="1" dirty="0" smtClean="0"/>
              <a:t> </a:t>
            </a:r>
            <a:endParaRPr lang="ar-IQ" dirty="0"/>
          </a:p>
        </p:txBody>
      </p:sp>
      <p:sp>
        <p:nvSpPr>
          <p:cNvPr id="3" name="عنصر نائب للمحتوى 2"/>
          <p:cNvSpPr>
            <a:spLocks noGrp="1"/>
          </p:cNvSpPr>
          <p:nvPr>
            <p:ph idx="1"/>
          </p:nvPr>
        </p:nvSpPr>
        <p:spPr>
          <a:xfrm>
            <a:off x="457200" y="1484784"/>
            <a:ext cx="8229600" cy="4641379"/>
          </a:xfrm>
        </p:spPr>
        <p:txBody>
          <a:bodyPr>
            <a:normAutofit lnSpcReduction="10000"/>
          </a:bodyPr>
          <a:lstStyle/>
          <a:p>
            <a:pPr algn="l">
              <a:buNone/>
            </a:pPr>
            <a:r>
              <a:rPr lang="en-US" sz="3600" b="1" dirty="0" err="1" smtClean="0">
                <a:solidFill>
                  <a:srgbClr val="FF0000"/>
                </a:solidFill>
              </a:rPr>
              <a:t>Ursodeoxycholic</a:t>
            </a:r>
            <a:r>
              <a:rPr lang="en-US" sz="3600" b="1" dirty="0" smtClean="0">
                <a:solidFill>
                  <a:srgbClr val="FF0000"/>
                </a:solidFill>
              </a:rPr>
              <a:t> acid &amp; </a:t>
            </a:r>
            <a:r>
              <a:rPr lang="en-US" sz="3600" b="1" dirty="0" err="1" smtClean="0">
                <a:solidFill>
                  <a:srgbClr val="FF0000"/>
                </a:solidFill>
              </a:rPr>
              <a:t>chenodeoxycholic</a:t>
            </a:r>
            <a:r>
              <a:rPr lang="en-US" sz="3600" b="1" dirty="0" smtClean="0">
                <a:solidFill>
                  <a:srgbClr val="FF0000"/>
                </a:solidFill>
              </a:rPr>
              <a:t> acids </a:t>
            </a:r>
          </a:p>
          <a:p>
            <a:pPr algn="l" rtl="0">
              <a:buNone/>
            </a:pPr>
            <a:r>
              <a:rPr lang="en-US" sz="3600" b="1" dirty="0" smtClean="0"/>
              <a:t>They act by decreasing the content of cholesterol in bile, by inhibiting the enzyme involved in cholesterol formation.</a:t>
            </a:r>
          </a:p>
          <a:p>
            <a:pPr algn="l" rtl="0">
              <a:buNone/>
            </a:pPr>
            <a:r>
              <a:rPr lang="en-US" sz="3600" b="1" dirty="0" smtClean="0"/>
              <a:t>These drugs are useful in cholesterol stones only (80% of gall stones)</a:t>
            </a:r>
          </a:p>
          <a:p>
            <a:endParaRPr lang="ar-IQ"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lstStyle/>
          <a:p>
            <a:r>
              <a:rPr lang="en-US" b="1" dirty="0" smtClean="0">
                <a:solidFill>
                  <a:srgbClr val="FF0000"/>
                </a:solidFill>
              </a:rPr>
              <a:t>MCQ</a:t>
            </a:r>
            <a:endParaRPr lang="ar-IQ" b="1" dirty="0">
              <a:solidFill>
                <a:srgbClr val="FF0000"/>
              </a:solidFill>
            </a:endParaRPr>
          </a:p>
        </p:txBody>
      </p:sp>
      <p:sp>
        <p:nvSpPr>
          <p:cNvPr id="3" name="عنصر نائب للمحتوى 2"/>
          <p:cNvSpPr>
            <a:spLocks noGrp="1"/>
          </p:cNvSpPr>
          <p:nvPr>
            <p:ph idx="1"/>
          </p:nvPr>
        </p:nvSpPr>
        <p:spPr>
          <a:xfrm>
            <a:off x="395536" y="1268760"/>
            <a:ext cx="8748464" cy="5589240"/>
          </a:xfrm>
        </p:spPr>
        <p:txBody>
          <a:bodyPr>
            <a:normAutofit fontScale="92500"/>
          </a:bodyPr>
          <a:lstStyle/>
          <a:p>
            <a:pPr marL="742950" indent="-742950" algn="l" rtl="0">
              <a:buNone/>
            </a:pPr>
            <a:r>
              <a:rPr lang="en-US" sz="3900" b="1" dirty="0" smtClean="0"/>
              <a:t>All the following are true regarding laxatives </a:t>
            </a:r>
            <a:r>
              <a:rPr lang="en-US" sz="3900" b="1" u="sng" dirty="0" smtClean="0"/>
              <a:t>EXCEPT</a:t>
            </a:r>
            <a:r>
              <a:rPr lang="en-US" sz="3900" b="1" dirty="0" smtClean="0"/>
              <a:t>:[b]</a:t>
            </a:r>
          </a:p>
          <a:p>
            <a:pPr marL="742950" lvl="0" indent="-742950" algn="l" rtl="0">
              <a:buFont typeface="+mj-lt"/>
              <a:buAutoNum type="alphaUcPeriod"/>
            </a:pPr>
            <a:r>
              <a:rPr lang="en-US" sz="3900" b="1" dirty="0" smtClean="0"/>
              <a:t>Bran</a:t>
            </a:r>
            <a:r>
              <a:rPr lang="en-US" sz="3900" b="1" dirty="0" smtClean="0"/>
              <a:t> </a:t>
            </a:r>
            <a:r>
              <a:rPr lang="en-US" sz="3900" b="1" dirty="0" smtClean="0"/>
              <a:t>is a bulk laxative</a:t>
            </a:r>
          </a:p>
          <a:p>
            <a:pPr marL="742950" lvl="0" indent="-742950" algn="l" rtl="0">
              <a:buFont typeface="+mj-lt"/>
              <a:buAutoNum type="alphaUcPeriod"/>
            </a:pPr>
            <a:r>
              <a:rPr lang="en-US" sz="3900" b="1" dirty="0" err="1" smtClean="0"/>
              <a:t>Diphenoxylate</a:t>
            </a:r>
            <a:r>
              <a:rPr lang="en-US" sz="3900" b="1" dirty="0" smtClean="0"/>
              <a:t> is a fecal softener laxative</a:t>
            </a:r>
          </a:p>
          <a:p>
            <a:pPr marL="742950" lvl="0" indent="-742950" algn="l" rtl="0">
              <a:buFont typeface="+mj-lt"/>
              <a:buAutoNum type="alphaUcPeriod"/>
            </a:pPr>
            <a:r>
              <a:rPr lang="en-US" sz="3900" b="1" dirty="0" smtClean="0"/>
              <a:t>Magnesium sulfate is an osmotic laxative</a:t>
            </a:r>
          </a:p>
          <a:p>
            <a:pPr marL="742950" lvl="0" indent="-742950" algn="l" rtl="0">
              <a:buFont typeface="+mj-lt"/>
              <a:buAutoNum type="alphaUcPeriod"/>
            </a:pPr>
            <a:r>
              <a:rPr lang="en-US" sz="3900" b="1" dirty="0" err="1" smtClean="0"/>
              <a:t>Lactulose</a:t>
            </a:r>
            <a:r>
              <a:rPr lang="en-US" sz="3900" b="1" dirty="0" smtClean="0"/>
              <a:t> is useful in hepatic encephalopathy</a:t>
            </a:r>
          </a:p>
          <a:p>
            <a:pPr marL="742950" lvl="0" indent="-742950" algn="l" rtl="0">
              <a:buFont typeface="+mj-lt"/>
              <a:buAutoNum type="alphaUcPeriod"/>
            </a:pPr>
            <a:r>
              <a:rPr lang="en-US" sz="3900" b="1" dirty="0" err="1" smtClean="0"/>
              <a:t>Bisacodyl</a:t>
            </a:r>
            <a:r>
              <a:rPr lang="en-US" sz="3900" b="1" dirty="0" smtClean="0"/>
              <a:t> is a stimulant laxative</a:t>
            </a:r>
          </a:p>
          <a:p>
            <a:pPr algn="l" rtl="0"/>
            <a:endParaRPr lang="ar-IQ" sz="36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lstStyle/>
          <a:p>
            <a:r>
              <a:rPr lang="en-US" b="1" dirty="0" smtClean="0">
                <a:solidFill>
                  <a:srgbClr val="FF0000"/>
                </a:solidFill>
              </a:rPr>
              <a:t>Laxatives: </a:t>
            </a:r>
            <a:endParaRPr lang="ar-IQ" b="1" dirty="0">
              <a:solidFill>
                <a:srgbClr val="FF0000"/>
              </a:solidFill>
            </a:endParaRPr>
          </a:p>
        </p:txBody>
      </p:sp>
      <p:sp>
        <p:nvSpPr>
          <p:cNvPr id="3" name="عنصر نائب للمحتوى 2"/>
          <p:cNvSpPr>
            <a:spLocks noGrp="1"/>
          </p:cNvSpPr>
          <p:nvPr>
            <p:ph idx="1"/>
          </p:nvPr>
        </p:nvSpPr>
        <p:spPr>
          <a:xfrm>
            <a:off x="0" y="1124744"/>
            <a:ext cx="9144000" cy="5733256"/>
          </a:xfrm>
        </p:spPr>
        <p:txBody>
          <a:bodyPr>
            <a:normAutofit/>
          </a:bodyPr>
          <a:lstStyle/>
          <a:p>
            <a:pPr algn="l" rtl="0">
              <a:buNone/>
            </a:pPr>
            <a:r>
              <a:rPr lang="en-US" sz="3600" b="1" dirty="0" smtClean="0"/>
              <a:t>Laxatives are </a:t>
            </a:r>
            <a:r>
              <a:rPr lang="en-US" sz="3600" b="1" dirty="0"/>
              <a:t>the drugs used to promote or help </a:t>
            </a:r>
            <a:r>
              <a:rPr lang="en-US" sz="3600" b="1" dirty="0" smtClean="0"/>
              <a:t>defecation </a:t>
            </a:r>
            <a:r>
              <a:rPr lang="en-US" sz="3600" b="1" dirty="0"/>
              <a:t>by reducing the </a:t>
            </a:r>
            <a:r>
              <a:rPr lang="en-US" sz="3600" b="1" dirty="0" smtClean="0"/>
              <a:t>viscosity of the contents </a:t>
            </a:r>
            <a:r>
              <a:rPr lang="en-US" sz="3600" b="1" dirty="0"/>
              <a:t>or stimulate colonic contraction and are </a:t>
            </a:r>
            <a:r>
              <a:rPr lang="en-US" sz="3600" b="1" dirty="0" smtClean="0"/>
              <a:t>classified according to mechanism of action </a:t>
            </a:r>
            <a:r>
              <a:rPr lang="en-US" sz="3600" b="1" dirty="0"/>
              <a:t>as: </a:t>
            </a:r>
          </a:p>
          <a:p>
            <a:pPr algn="l" rtl="0">
              <a:buNone/>
            </a:pPr>
            <a:r>
              <a:rPr lang="en-US" sz="3600" b="1" dirty="0"/>
              <a:t>1. Bulk laxatives </a:t>
            </a:r>
          </a:p>
          <a:p>
            <a:pPr algn="l" rtl="0">
              <a:buNone/>
            </a:pPr>
            <a:r>
              <a:rPr lang="en-US" sz="3600" b="1" dirty="0"/>
              <a:t>2. Osmotic laxatives </a:t>
            </a:r>
          </a:p>
          <a:p>
            <a:pPr algn="l" rtl="0">
              <a:buNone/>
            </a:pPr>
            <a:r>
              <a:rPr lang="en-US" sz="3600" b="1" dirty="0"/>
              <a:t>3. </a:t>
            </a:r>
            <a:r>
              <a:rPr lang="en-US" sz="3600" b="1" dirty="0" err="1"/>
              <a:t>Faecal</a:t>
            </a:r>
            <a:r>
              <a:rPr lang="en-US" sz="3600" b="1" dirty="0"/>
              <a:t> softeners </a:t>
            </a:r>
          </a:p>
          <a:p>
            <a:pPr algn="l" rtl="0">
              <a:buNone/>
            </a:pPr>
            <a:r>
              <a:rPr lang="en-US" sz="3600" b="1" dirty="0"/>
              <a:t>4. Stimulant laxatives </a:t>
            </a:r>
            <a:endParaRPr lang="ar-IQ"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MCQ</a:t>
            </a:r>
            <a:endParaRPr lang="en-US" b="1" dirty="0">
              <a:solidFill>
                <a:srgbClr val="FF0000"/>
              </a:solidFill>
            </a:endParaRPr>
          </a:p>
        </p:txBody>
      </p:sp>
      <p:sp>
        <p:nvSpPr>
          <p:cNvPr id="3" name="Content Placeholder 2"/>
          <p:cNvSpPr>
            <a:spLocks noGrp="1"/>
          </p:cNvSpPr>
          <p:nvPr>
            <p:ph idx="1"/>
          </p:nvPr>
        </p:nvSpPr>
        <p:spPr/>
        <p:txBody>
          <a:bodyPr>
            <a:noAutofit/>
          </a:bodyPr>
          <a:lstStyle/>
          <a:p>
            <a:pPr marL="0" indent="0" algn="l" rtl="0">
              <a:buNone/>
            </a:pPr>
            <a:r>
              <a:rPr lang="en-US" sz="2800" b="1" dirty="0"/>
              <a:t>A patient who is taking verapamil for hypertension and </a:t>
            </a:r>
            <a:r>
              <a:rPr lang="en-US" sz="2800" b="1" dirty="0" smtClean="0"/>
              <a:t>angina </a:t>
            </a:r>
            <a:r>
              <a:rPr lang="en-US" sz="2800" b="1" dirty="0"/>
              <a:t>has become constipated. Which of the </a:t>
            </a:r>
            <a:r>
              <a:rPr lang="en-US" sz="2800" b="1" dirty="0" smtClean="0"/>
              <a:t>following drugs </a:t>
            </a:r>
            <a:r>
              <a:rPr lang="en-US" sz="2800" b="1" dirty="0"/>
              <a:t>is an osmotic laxative that could be used to treat the </a:t>
            </a:r>
            <a:r>
              <a:rPr lang="en-US" sz="2800" b="1" dirty="0" smtClean="0"/>
              <a:t>patient’s </a:t>
            </a:r>
            <a:r>
              <a:rPr lang="en-US" sz="2800" b="1" dirty="0"/>
              <a:t>constipation?</a:t>
            </a:r>
          </a:p>
          <a:p>
            <a:pPr marL="0" indent="0" algn="l" rtl="0">
              <a:buNone/>
            </a:pPr>
            <a:r>
              <a:rPr lang="en-US" sz="2800" b="1" dirty="0"/>
              <a:t>(A) Aluminum hydroxide</a:t>
            </a:r>
          </a:p>
          <a:p>
            <a:pPr marL="0" indent="0" algn="l" rtl="0">
              <a:buNone/>
            </a:pPr>
            <a:r>
              <a:rPr lang="en-US" sz="2800" b="1" dirty="0"/>
              <a:t>(B) </a:t>
            </a:r>
            <a:r>
              <a:rPr lang="en-US" sz="2800" b="1" dirty="0" err="1"/>
              <a:t>Diphenoxylate</a:t>
            </a:r>
            <a:endParaRPr lang="en-US" sz="2800" b="1" dirty="0"/>
          </a:p>
          <a:p>
            <a:pPr marL="0" indent="0" algn="l" rtl="0">
              <a:buNone/>
            </a:pPr>
            <a:r>
              <a:rPr lang="en-US" sz="2800" b="1" dirty="0">
                <a:solidFill>
                  <a:srgbClr val="FF0000"/>
                </a:solidFill>
              </a:rPr>
              <a:t>(C) </a:t>
            </a:r>
            <a:r>
              <a:rPr lang="en-US" sz="2800" b="1" dirty="0"/>
              <a:t>Magnesium hydroxide</a:t>
            </a:r>
          </a:p>
          <a:p>
            <a:pPr marL="0" indent="0" algn="l" rtl="0">
              <a:buNone/>
            </a:pPr>
            <a:r>
              <a:rPr lang="en-US" sz="2800" b="1" dirty="0"/>
              <a:t>(D) Metoclopramide</a:t>
            </a:r>
          </a:p>
          <a:p>
            <a:pPr marL="0" indent="0" algn="l" rtl="0">
              <a:buNone/>
            </a:pPr>
            <a:r>
              <a:rPr lang="en-US" sz="2800" b="1" dirty="0"/>
              <a:t>(E) Ranitidine</a:t>
            </a:r>
          </a:p>
        </p:txBody>
      </p:sp>
    </p:spTree>
    <p:extLst>
      <p:ext uri="{BB962C8B-B14F-4D97-AF65-F5344CB8AC3E}">
        <p14:creationId xmlns:p14="http://schemas.microsoft.com/office/powerpoint/2010/main" val="19477454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solidFill>
                  <a:srgbClr val="FF0000"/>
                </a:solidFill>
              </a:rPr>
              <a:t>MCQ</a:t>
            </a:r>
            <a:endParaRPr lang="ar-IQ" b="1" dirty="0">
              <a:solidFill>
                <a:srgbClr val="FF0000"/>
              </a:solidFill>
            </a:endParaRPr>
          </a:p>
        </p:txBody>
      </p:sp>
      <p:sp>
        <p:nvSpPr>
          <p:cNvPr id="3" name="عنصر نائب للمحتوى 2"/>
          <p:cNvSpPr>
            <a:spLocks noGrp="1"/>
          </p:cNvSpPr>
          <p:nvPr>
            <p:ph idx="1"/>
          </p:nvPr>
        </p:nvSpPr>
        <p:spPr>
          <a:xfrm>
            <a:off x="0" y="1196752"/>
            <a:ext cx="9144000" cy="5661248"/>
          </a:xfrm>
        </p:spPr>
        <p:txBody>
          <a:bodyPr>
            <a:normAutofit/>
          </a:bodyPr>
          <a:lstStyle/>
          <a:p>
            <a:pPr algn="l" rtl="0">
              <a:buNone/>
            </a:pPr>
            <a:r>
              <a:rPr lang="en-US" b="1" dirty="0" smtClean="0"/>
              <a:t>In GIT, all the following effect of drugs are true except: </a:t>
            </a:r>
            <a:r>
              <a:rPr lang="en-US" b="1" dirty="0" smtClean="0">
                <a:sym typeface="Wingdings" pitchFamily="2" charset="2"/>
              </a:rPr>
              <a:t>(E)</a:t>
            </a:r>
            <a:endParaRPr lang="en-US" b="1" dirty="0" smtClean="0"/>
          </a:p>
          <a:p>
            <a:pPr marL="742950" indent="-742950" algn="l" rtl="0">
              <a:buFont typeface="+mj-lt"/>
              <a:buAutoNum type="alphaUcPeriod"/>
            </a:pPr>
            <a:r>
              <a:rPr lang="en-US" b="1" dirty="0" err="1" smtClean="0"/>
              <a:t>Docusate</a:t>
            </a:r>
            <a:r>
              <a:rPr lang="en-US" b="1" dirty="0" smtClean="0"/>
              <a:t> is indicated in constipated pregnant woman.</a:t>
            </a:r>
          </a:p>
          <a:p>
            <a:pPr marL="742950" indent="-742950" algn="l" rtl="0">
              <a:buFont typeface="+mj-lt"/>
              <a:buAutoNum type="alphaUcPeriod"/>
            </a:pPr>
            <a:r>
              <a:rPr lang="en-US" b="1" dirty="0" err="1" smtClean="0"/>
              <a:t>Infliximab</a:t>
            </a:r>
            <a:r>
              <a:rPr lang="en-US" b="1" dirty="0" smtClean="0"/>
              <a:t> has a role in ulcerative colitis</a:t>
            </a:r>
          </a:p>
          <a:p>
            <a:pPr marL="742950" indent="-742950" algn="l" rtl="0">
              <a:buFont typeface="+mj-lt"/>
              <a:buAutoNum type="alphaUcPeriod"/>
            </a:pPr>
            <a:r>
              <a:rPr lang="en-US" b="1" dirty="0" err="1" smtClean="0"/>
              <a:t>Ursodeoxycholic</a:t>
            </a:r>
            <a:r>
              <a:rPr lang="en-US" b="1" dirty="0" smtClean="0"/>
              <a:t> acid  can be used in </a:t>
            </a:r>
            <a:r>
              <a:rPr lang="en-US" b="1" dirty="0" err="1" smtClean="0"/>
              <a:t>cholestrole</a:t>
            </a:r>
            <a:r>
              <a:rPr lang="en-US" b="1" dirty="0" smtClean="0"/>
              <a:t> bile stone</a:t>
            </a:r>
          </a:p>
          <a:p>
            <a:pPr marL="742950" indent="-742950" algn="l" rtl="0">
              <a:buFont typeface="+mj-lt"/>
              <a:buAutoNum type="alphaUcPeriod"/>
            </a:pPr>
            <a:r>
              <a:rPr lang="en-US" b="1" dirty="0" smtClean="0"/>
              <a:t>Amitriptyline is indicated in irritable bowel syndrome with diarrhea.</a:t>
            </a:r>
          </a:p>
          <a:p>
            <a:pPr marL="742950" indent="-742950" algn="l" rtl="0">
              <a:buFont typeface="+mj-lt"/>
              <a:buAutoNum type="alphaUcPeriod"/>
            </a:pPr>
            <a:r>
              <a:rPr lang="en-US" b="1" dirty="0" err="1" smtClean="0"/>
              <a:t>Mesalazine</a:t>
            </a:r>
            <a:r>
              <a:rPr lang="en-US" b="1" dirty="0" smtClean="0"/>
              <a:t> is less tolerated than </a:t>
            </a:r>
            <a:r>
              <a:rPr lang="en-US" b="1" dirty="0" err="1" smtClean="0"/>
              <a:t>Sulfasalazine</a:t>
            </a:r>
            <a:endParaRPr lang="ar-IQ"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MCQ</a:t>
            </a:r>
            <a:endParaRPr lang="en-US" b="1" dirty="0">
              <a:solidFill>
                <a:srgbClr val="FF0000"/>
              </a:solidFill>
            </a:endParaRPr>
          </a:p>
        </p:txBody>
      </p:sp>
      <p:sp>
        <p:nvSpPr>
          <p:cNvPr id="3" name="Content Placeholder 2"/>
          <p:cNvSpPr>
            <a:spLocks noGrp="1"/>
          </p:cNvSpPr>
          <p:nvPr>
            <p:ph idx="1"/>
          </p:nvPr>
        </p:nvSpPr>
        <p:spPr/>
        <p:txBody>
          <a:bodyPr>
            <a:normAutofit/>
          </a:bodyPr>
          <a:lstStyle/>
          <a:p>
            <a:pPr marL="0" indent="0" algn="l" rtl="0">
              <a:buNone/>
            </a:pPr>
            <a:r>
              <a:rPr lang="en-US" b="1" dirty="0"/>
              <a:t>A drug of choice in the therapy of inflammatory bowel disease is</a:t>
            </a:r>
          </a:p>
          <a:p>
            <a:pPr marL="0" indent="0" algn="l" rtl="0">
              <a:buNone/>
            </a:pPr>
            <a:r>
              <a:rPr lang="en-US" b="1" dirty="0"/>
              <a:t>a. Sulfadiazine</a:t>
            </a:r>
          </a:p>
          <a:p>
            <a:pPr marL="0" indent="0" algn="l" rtl="0">
              <a:buNone/>
            </a:pPr>
            <a:r>
              <a:rPr lang="en-US" b="1" dirty="0">
                <a:solidFill>
                  <a:srgbClr val="FF0000"/>
                </a:solidFill>
              </a:rPr>
              <a:t>b. </a:t>
            </a:r>
            <a:r>
              <a:rPr lang="en-US" b="1" dirty="0"/>
              <a:t>Sulfasalazine</a:t>
            </a:r>
          </a:p>
          <a:p>
            <a:pPr marL="0" indent="0" algn="l" rtl="0">
              <a:buNone/>
            </a:pPr>
            <a:r>
              <a:rPr lang="en-US" b="1" dirty="0"/>
              <a:t>c. </a:t>
            </a:r>
            <a:r>
              <a:rPr lang="en-US" b="1" dirty="0" err="1"/>
              <a:t>Sulfapyridine</a:t>
            </a:r>
            <a:endParaRPr lang="en-US" b="1" dirty="0"/>
          </a:p>
          <a:p>
            <a:pPr marL="0" indent="0" algn="l" rtl="0">
              <a:buNone/>
            </a:pPr>
            <a:r>
              <a:rPr lang="en-US" b="1" dirty="0"/>
              <a:t>d. Sulfamethoxazole</a:t>
            </a:r>
          </a:p>
          <a:p>
            <a:pPr marL="0" indent="0" algn="l" rtl="0">
              <a:buNone/>
            </a:pPr>
            <a:r>
              <a:rPr lang="en-US" b="1" dirty="0"/>
              <a:t>e. Salicylate sodium</a:t>
            </a:r>
          </a:p>
        </p:txBody>
      </p:sp>
    </p:spTree>
    <p:extLst>
      <p:ext uri="{BB962C8B-B14F-4D97-AF65-F5344CB8AC3E}">
        <p14:creationId xmlns:p14="http://schemas.microsoft.com/office/powerpoint/2010/main" val="13426016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MCQ</a:t>
            </a:r>
            <a:endParaRPr lang="en-US" dirty="0">
              <a:solidFill>
                <a:srgbClr val="FF0000"/>
              </a:solidFill>
            </a:endParaRPr>
          </a:p>
        </p:txBody>
      </p:sp>
      <p:sp>
        <p:nvSpPr>
          <p:cNvPr id="3" name="Content Placeholder 2"/>
          <p:cNvSpPr>
            <a:spLocks noGrp="1"/>
          </p:cNvSpPr>
          <p:nvPr>
            <p:ph idx="1"/>
          </p:nvPr>
        </p:nvSpPr>
        <p:spPr/>
        <p:txBody>
          <a:bodyPr/>
          <a:lstStyle/>
          <a:p>
            <a:pPr marL="0" indent="0" algn="l" rtl="0">
              <a:buNone/>
            </a:pPr>
            <a:r>
              <a:rPr lang="en-US" b="1" dirty="0" smtClean="0"/>
              <a:t>An </a:t>
            </a:r>
            <a:r>
              <a:rPr lang="en-US" b="1" dirty="0"/>
              <a:t>important drug in the therapy of portal systemic encephalopathy is</a:t>
            </a:r>
          </a:p>
          <a:p>
            <a:pPr marL="0" indent="0" algn="l" rtl="0">
              <a:buNone/>
            </a:pPr>
            <a:r>
              <a:rPr lang="en-US" b="1" dirty="0">
                <a:solidFill>
                  <a:srgbClr val="FF0000"/>
                </a:solidFill>
              </a:rPr>
              <a:t>a. </a:t>
            </a:r>
            <a:r>
              <a:rPr lang="en-US" b="1" dirty="0"/>
              <a:t>Lactulose</a:t>
            </a:r>
          </a:p>
          <a:p>
            <a:pPr marL="0" indent="0" algn="l" rtl="0">
              <a:buNone/>
            </a:pPr>
            <a:r>
              <a:rPr lang="en-US" b="1" dirty="0"/>
              <a:t>b. Lactate</a:t>
            </a:r>
          </a:p>
          <a:p>
            <a:pPr marL="0" indent="0" algn="l" rtl="0">
              <a:buNone/>
            </a:pPr>
            <a:r>
              <a:rPr lang="en-US" b="1" dirty="0"/>
              <a:t>c. </a:t>
            </a:r>
            <a:r>
              <a:rPr lang="en-US" b="1" dirty="0" err="1"/>
              <a:t>Loperamide</a:t>
            </a:r>
            <a:endParaRPr lang="en-US" b="1" dirty="0"/>
          </a:p>
          <a:p>
            <a:pPr marL="0" indent="0" algn="l" rtl="0">
              <a:buNone/>
            </a:pPr>
            <a:r>
              <a:rPr lang="en-US" b="1" dirty="0"/>
              <a:t>d. Lorazepam</a:t>
            </a:r>
          </a:p>
          <a:p>
            <a:pPr marL="0" indent="0" algn="l" rtl="0">
              <a:buNone/>
            </a:pPr>
            <a:r>
              <a:rPr lang="en-US" b="1" dirty="0"/>
              <a:t>e. </a:t>
            </a:r>
            <a:r>
              <a:rPr lang="en-US" b="1" dirty="0" err="1"/>
              <a:t>Loxapine</a:t>
            </a:r>
            <a:endParaRPr lang="en-US" b="1" dirty="0"/>
          </a:p>
        </p:txBody>
      </p:sp>
    </p:spTree>
    <p:extLst>
      <p:ext uri="{BB962C8B-B14F-4D97-AF65-F5344CB8AC3E}">
        <p14:creationId xmlns:p14="http://schemas.microsoft.com/office/powerpoint/2010/main" val="37122329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MCQ</a:t>
            </a:r>
            <a:endParaRPr lang="en-US" b="1" dirty="0">
              <a:solidFill>
                <a:srgbClr val="FF0000"/>
              </a:solidFill>
            </a:endParaRPr>
          </a:p>
        </p:txBody>
      </p:sp>
      <p:sp>
        <p:nvSpPr>
          <p:cNvPr id="3" name="Content Placeholder 2"/>
          <p:cNvSpPr>
            <a:spLocks noGrp="1"/>
          </p:cNvSpPr>
          <p:nvPr>
            <p:ph idx="1"/>
          </p:nvPr>
        </p:nvSpPr>
        <p:spPr>
          <a:xfrm>
            <a:off x="457200" y="1340768"/>
            <a:ext cx="8229600" cy="5184576"/>
          </a:xfrm>
        </p:spPr>
        <p:txBody>
          <a:bodyPr>
            <a:noAutofit/>
          </a:bodyPr>
          <a:lstStyle/>
          <a:p>
            <a:pPr marL="0" indent="0" algn="l" rtl="0">
              <a:buNone/>
            </a:pPr>
            <a:r>
              <a:rPr lang="en-US" sz="2800" b="1" dirty="0" smtClean="0"/>
              <a:t>A 21-year-old </a:t>
            </a:r>
            <a:r>
              <a:rPr lang="en-US" sz="2800" b="1" dirty="0"/>
              <a:t>college student went to student health care </a:t>
            </a:r>
            <a:r>
              <a:rPr lang="en-US" sz="2800" b="1" dirty="0" smtClean="0"/>
              <a:t>center </a:t>
            </a:r>
            <a:r>
              <a:rPr lang="en-US" sz="2800" b="1" dirty="0"/>
              <a:t>for severe cramps, diarrhea, fever, and weight loss. </a:t>
            </a:r>
            <a:r>
              <a:rPr lang="en-US" sz="2800" b="1" dirty="0" smtClean="0"/>
              <a:t>She </a:t>
            </a:r>
            <a:r>
              <a:rPr lang="en-US" sz="2800" b="1" dirty="0"/>
              <a:t>was diagnosed with Crohn’s disease. Which drug is most </a:t>
            </a:r>
            <a:r>
              <a:rPr lang="en-US" sz="2800" b="1" dirty="0" smtClean="0"/>
              <a:t>likely </a:t>
            </a:r>
            <a:r>
              <a:rPr lang="en-US" sz="2800" b="1" dirty="0"/>
              <a:t>to be useful in the treatment of her inflammatory bowel </a:t>
            </a:r>
            <a:r>
              <a:rPr lang="en-US" sz="2800" b="1" dirty="0" smtClean="0"/>
              <a:t>disease</a:t>
            </a:r>
            <a:r>
              <a:rPr lang="en-US" sz="2800" b="1" dirty="0"/>
              <a:t>?</a:t>
            </a:r>
          </a:p>
          <a:p>
            <a:pPr marL="0" indent="0" algn="l" rtl="0">
              <a:buNone/>
            </a:pPr>
            <a:r>
              <a:rPr lang="en-US" sz="2800" b="1" dirty="0"/>
              <a:t>(A) Diphenhydramine</a:t>
            </a:r>
          </a:p>
          <a:p>
            <a:pPr marL="0" indent="0" algn="l" rtl="0">
              <a:buNone/>
            </a:pPr>
            <a:r>
              <a:rPr lang="en-US" sz="2800" b="1" dirty="0"/>
              <a:t>(B) </a:t>
            </a:r>
            <a:r>
              <a:rPr lang="en-US" sz="2800" b="1" dirty="0" err="1"/>
              <a:t>Diphenoxylate</a:t>
            </a:r>
            <a:endParaRPr lang="en-US" sz="2800" b="1" dirty="0"/>
          </a:p>
          <a:p>
            <a:pPr marL="0" indent="0" algn="l" rtl="0">
              <a:buNone/>
            </a:pPr>
            <a:r>
              <a:rPr lang="en-US" sz="2800" b="1" dirty="0">
                <a:solidFill>
                  <a:srgbClr val="FF0000"/>
                </a:solidFill>
              </a:rPr>
              <a:t>(C) </a:t>
            </a:r>
            <a:r>
              <a:rPr lang="en-US" sz="2800" b="1" dirty="0" smtClean="0"/>
              <a:t>Infliximab</a:t>
            </a:r>
            <a:endParaRPr lang="en-US" sz="2800" b="1" dirty="0"/>
          </a:p>
          <a:p>
            <a:pPr marL="0" indent="0" algn="l" rtl="0">
              <a:buNone/>
            </a:pPr>
            <a:r>
              <a:rPr lang="en-US" sz="2800" b="1" dirty="0"/>
              <a:t>(D) Ondansetron</a:t>
            </a:r>
          </a:p>
          <a:p>
            <a:pPr marL="0" indent="0" algn="l" rtl="0">
              <a:buNone/>
            </a:pPr>
            <a:r>
              <a:rPr lang="en-US" sz="2800" b="1" dirty="0"/>
              <a:t>(E) </a:t>
            </a:r>
            <a:r>
              <a:rPr lang="en-US" sz="2800" b="1" dirty="0" err="1"/>
              <a:t>Ursodiol</a:t>
            </a:r>
            <a:endParaRPr lang="en-US" sz="2800" b="1" dirty="0"/>
          </a:p>
        </p:txBody>
      </p:sp>
    </p:spTree>
    <p:extLst>
      <p:ext uri="{BB962C8B-B14F-4D97-AF65-F5344CB8AC3E}">
        <p14:creationId xmlns:p14="http://schemas.microsoft.com/office/powerpoint/2010/main" val="1812674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lstStyle/>
          <a:p>
            <a:r>
              <a:rPr lang="en-US" b="1" dirty="0">
                <a:solidFill>
                  <a:srgbClr val="FF0000"/>
                </a:solidFill>
              </a:rPr>
              <a:t>1. Bulk Laxatives </a:t>
            </a:r>
            <a:endParaRPr lang="ar-IQ" b="1" dirty="0">
              <a:solidFill>
                <a:srgbClr val="FF0000"/>
              </a:solidFill>
            </a:endParaRPr>
          </a:p>
        </p:txBody>
      </p:sp>
      <p:sp>
        <p:nvSpPr>
          <p:cNvPr id="3" name="عنصر نائب للمحتوى 2"/>
          <p:cNvSpPr>
            <a:spLocks noGrp="1"/>
          </p:cNvSpPr>
          <p:nvPr>
            <p:ph idx="1"/>
          </p:nvPr>
        </p:nvSpPr>
        <p:spPr>
          <a:xfrm>
            <a:off x="0" y="1268760"/>
            <a:ext cx="9144000" cy="5589240"/>
          </a:xfrm>
        </p:spPr>
        <p:txBody>
          <a:bodyPr>
            <a:normAutofit lnSpcReduction="10000"/>
          </a:bodyPr>
          <a:lstStyle/>
          <a:p>
            <a:pPr algn="ctr" rtl="0">
              <a:buNone/>
            </a:pPr>
            <a:r>
              <a:rPr lang="en-US" sz="4000" b="1" dirty="0">
                <a:solidFill>
                  <a:srgbClr val="FF0000"/>
                </a:solidFill>
              </a:rPr>
              <a:t>Bran and </a:t>
            </a:r>
            <a:r>
              <a:rPr lang="en-US" sz="4000" b="1" dirty="0" smtClean="0">
                <a:solidFill>
                  <a:srgbClr val="FF0000"/>
                </a:solidFill>
              </a:rPr>
              <a:t>methylcellulose </a:t>
            </a:r>
            <a:endParaRPr lang="en-US" sz="4000" b="1" dirty="0">
              <a:solidFill>
                <a:srgbClr val="FF0000"/>
              </a:solidFill>
            </a:endParaRPr>
          </a:p>
          <a:p>
            <a:pPr algn="l" rtl="0"/>
            <a:r>
              <a:rPr lang="en-US" sz="3600" b="1" dirty="0"/>
              <a:t>Acts by increasing the volume and reducing the viscosity of </a:t>
            </a:r>
            <a:r>
              <a:rPr lang="en-US" sz="3600" b="1" dirty="0" smtClean="0"/>
              <a:t>the </a:t>
            </a:r>
            <a:r>
              <a:rPr lang="en-US" sz="3600" b="1" dirty="0"/>
              <a:t>contents which lead to effective reflex bowel activity. </a:t>
            </a:r>
          </a:p>
          <a:p>
            <a:pPr algn="l" rtl="0"/>
            <a:r>
              <a:rPr lang="en-US" sz="3600" b="1" dirty="0"/>
              <a:t>Bran is the residue </a:t>
            </a:r>
            <a:r>
              <a:rPr lang="en-US" sz="3600" b="1" dirty="0" smtClean="0"/>
              <a:t>of </a:t>
            </a:r>
            <a:r>
              <a:rPr lang="en-US" sz="3600" b="1" dirty="0"/>
              <a:t>the </a:t>
            </a:r>
            <a:r>
              <a:rPr lang="en-US" sz="3600" b="1" dirty="0" smtClean="0"/>
              <a:t>flour. </a:t>
            </a:r>
            <a:r>
              <a:rPr lang="en-US" sz="3600" b="1" dirty="0"/>
              <a:t>It contains fibers which are not digestible so enter into the colon intact. It has great </a:t>
            </a:r>
            <a:r>
              <a:rPr lang="en-US" sz="3600" b="1" dirty="0" smtClean="0"/>
              <a:t>capacity </a:t>
            </a:r>
            <a:r>
              <a:rPr lang="en-US" sz="3600" b="1" dirty="0"/>
              <a:t>f</a:t>
            </a:r>
            <a:r>
              <a:rPr lang="en-US" sz="3600" b="1" dirty="0" smtClean="0"/>
              <a:t>or </a:t>
            </a:r>
            <a:r>
              <a:rPr lang="en-US" sz="3600" b="1" dirty="0"/>
              <a:t>holding water increasing the volume and reducing the viscosity of the colonic contents</a:t>
            </a:r>
            <a:r>
              <a:rPr lang="en-US" dirty="0"/>
              <a:t>. </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2.Osmotic laxatives</a:t>
            </a:r>
            <a:r>
              <a:rPr lang="en-US" dirty="0"/>
              <a:t> </a:t>
            </a:r>
            <a:endParaRPr lang="ar-IQ" dirty="0"/>
          </a:p>
        </p:txBody>
      </p:sp>
      <p:sp>
        <p:nvSpPr>
          <p:cNvPr id="3" name="عنصر نائب للمحتوى 2"/>
          <p:cNvSpPr>
            <a:spLocks noGrp="1"/>
          </p:cNvSpPr>
          <p:nvPr>
            <p:ph idx="1"/>
          </p:nvPr>
        </p:nvSpPr>
        <p:spPr>
          <a:xfrm>
            <a:off x="0" y="1600200"/>
            <a:ext cx="9144000" cy="5257800"/>
          </a:xfrm>
        </p:spPr>
        <p:txBody>
          <a:bodyPr>
            <a:normAutofit/>
          </a:bodyPr>
          <a:lstStyle/>
          <a:p>
            <a:pPr algn="l" rtl="0">
              <a:buNone/>
            </a:pPr>
            <a:r>
              <a:rPr lang="en-US" sz="3900" b="1" dirty="0">
                <a:solidFill>
                  <a:srgbClr val="FF0000"/>
                </a:solidFill>
              </a:rPr>
              <a:t>Magnesium </a:t>
            </a:r>
            <a:r>
              <a:rPr lang="en-US" sz="3900" b="1" dirty="0" smtClean="0">
                <a:solidFill>
                  <a:srgbClr val="FF0000"/>
                </a:solidFill>
              </a:rPr>
              <a:t>salts &amp; </a:t>
            </a:r>
            <a:r>
              <a:rPr lang="en-US" sz="3900" b="1" dirty="0" err="1" smtClean="0">
                <a:solidFill>
                  <a:srgbClr val="FF0000"/>
                </a:solidFill>
              </a:rPr>
              <a:t>Lactulose</a:t>
            </a:r>
            <a:r>
              <a:rPr lang="en-US" sz="3900" b="1" dirty="0" smtClean="0">
                <a:solidFill>
                  <a:srgbClr val="FF0000"/>
                </a:solidFill>
              </a:rPr>
              <a:t> </a:t>
            </a:r>
            <a:endParaRPr lang="en-US" sz="3900" b="1" dirty="0">
              <a:solidFill>
                <a:srgbClr val="FF0000"/>
              </a:solidFill>
            </a:endParaRPr>
          </a:p>
          <a:p>
            <a:pPr algn="l" rtl="0"/>
            <a:r>
              <a:rPr lang="en-US" sz="3500" b="1" dirty="0" smtClean="0"/>
              <a:t>They  </a:t>
            </a:r>
            <a:r>
              <a:rPr lang="en-US" sz="3500" b="1" dirty="0"/>
              <a:t>increase the bulk and reduce the viscosity </a:t>
            </a:r>
            <a:r>
              <a:rPr lang="en-US" sz="3500" b="1" dirty="0" smtClean="0"/>
              <a:t>by </a:t>
            </a:r>
            <a:r>
              <a:rPr lang="en-US" sz="3500" b="1" dirty="0"/>
              <a:t>holding water by osmotic effect </a:t>
            </a:r>
          </a:p>
          <a:p>
            <a:pPr algn="l" rtl="0">
              <a:buNone/>
            </a:pPr>
            <a:r>
              <a:rPr lang="en-US" sz="3900" b="1" dirty="0">
                <a:solidFill>
                  <a:srgbClr val="FF0000"/>
                </a:solidFill>
              </a:rPr>
              <a:t>Magnesium salts: </a:t>
            </a:r>
            <a:r>
              <a:rPr lang="en-US" sz="3500" b="1" dirty="0" smtClean="0"/>
              <a:t> </a:t>
            </a:r>
            <a:r>
              <a:rPr lang="en-US" sz="3500" b="1" dirty="0"/>
              <a:t>Magnesium hydroxide </a:t>
            </a:r>
          </a:p>
          <a:p>
            <a:pPr algn="l" rtl="0"/>
            <a:r>
              <a:rPr lang="en-US" sz="3500" b="1" dirty="0"/>
              <a:t>Acts by retaining water in </a:t>
            </a:r>
            <a:r>
              <a:rPr lang="en-US" sz="3500" b="1" dirty="0" smtClean="0"/>
              <a:t>the contents </a:t>
            </a:r>
            <a:r>
              <a:rPr lang="en-US" sz="3500" b="1" dirty="0"/>
              <a:t>and can also withdraw water from the body to the intestine. </a:t>
            </a:r>
            <a:r>
              <a:rPr lang="en-US" sz="3500" b="1" dirty="0" smtClean="0"/>
              <a:t>Its effect </a:t>
            </a:r>
            <a:r>
              <a:rPr lang="en-US" sz="3500" b="1" dirty="0"/>
              <a:t>in 2-4 hours</a:t>
            </a:r>
            <a:r>
              <a:rPr lang="en-US" sz="3500" b="1" dirty="0" smtClean="0"/>
              <a:t>.</a:t>
            </a:r>
            <a:endParaRPr lang="ar-IQ" sz="35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en-US" b="1" dirty="0" err="1">
                <a:solidFill>
                  <a:srgbClr val="FF0000"/>
                </a:solidFill>
              </a:rPr>
              <a:t>Lactulose</a:t>
            </a:r>
            <a:r>
              <a:rPr lang="en-US" b="1" dirty="0">
                <a:solidFill>
                  <a:srgbClr val="FF0000"/>
                </a:solidFill>
              </a:rPr>
              <a:t>:</a:t>
            </a:r>
            <a:r>
              <a:rPr lang="en-US" b="1" dirty="0"/>
              <a:t> </a:t>
            </a:r>
            <a:endParaRPr lang="ar-IQ" dirty="0"/>
          </a:p>
        </p:txBody>
      </p:sp>
      <p:sp>
        <p:nvSpPr>
          <p:cNvPr id="3" name="عنصر نائب للمحتوى 2"/>
          <p:cNvSpPr>
            <a:spLocks noGrp="1"/>
          </p:cNvSpPr>
          <p:nvPr>
            <p:ph idx="1"/>
          </p:nvPr>
        </p:nvSpPr>
        <p:spPr>
          <a:xfrm>
            <a:off x="0" y="980728"/>
            <a:ext cx="9144000" cy="5877272"/>
          </a:xfrm>
        </p:spPr>
        <p:txBody>
          <a:bodyPr>
            <a:normAutofit/>
          </a:bodyPr>
          <a:lstStyle/>
          <a:p>
            <a:pPr algn="l" rtl="0"/>
            <a:r>
              <a:rPr lang="en-US" b="1" dirty="0"/>
              <a:t>Is a synthetic disaccharide it can be taken orally as it’s not metabolized and acts as osmotic laxative. It is also used in hepatic encephalopathy as </a:t>
            </a:r>
            <a:r>
              <a:rPr lang="en-US" b="1" dirty="0" smtClean="0"/>
              <a:t>it splits </a:t>
            </a:r>
            <a:r>
              <a:rPr lang="en-US" b="1" dirty="0"/>
              <a:t>into lactic and acetic acids which inhibit the growth of ammonia producing organisms and also by lowering intestinal PH can reduce diffusion of ammonia into the colon. </a:t>
            </a:r>
          </a:p>
          <a:p>
            <a:pPr algn="l" rtl="0"/>
            <a:r>
              <a:rPr lang="en-US" b="1" dirty="0"/>
              <a:t>Osmotic laxatives can be used to clear the colon in diagnostic procedures as colonoscopy or radiology or in preparation for colonic surgery. They can be given orally or as retention enema </a:t>
            </a:r>
            <a:endParaRPr lang="ar-IQ"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en-US" b="1" dirty="0">
                <a:solidFill>
                  <a:srgbClr val="FF0000"/>
                </a:solidFill>
              </a:rPr>
              <a:t>3. </a:t>
            </a:r>
            <a:r>
              <a:rPr lang="en-US" b="1" dirty="0" err="1">
                <a:solidFill>
                  <a:srgbClr val="FF0000"/>
                </a:solidFill>
              </a:rPr>
              <a:t>Faecal</a:t>
            </a:r>
            <a:r>
              <a:rPr lang="en-US" b="1" dirty="0">
                <a:solidFill>
                  <a:srgbClr val="FF0000"/>
                </a:solidFill>
              </a:rPr>
              <a:t> softeners </a:t>
            </a:r>
            <a:endParaRPr lang="ar-IQ" b="1" dirty="0">
              <a:solidFill>
                <a:srgbClr val="FF0000"/>
              </a:solidFill>
            </a:endParaRPr>
          </a:p>
        </p:txBody>
      </p:sp>
      <p:sp>
        <p:nvSpPr>
          <p:cNvPr id="3" name="عنصر نائب للمحتوى 2"/>
          <p:cNvSpPr>
            <a:spLocks noGrp="1"/>
          </p:cNvSpPr>
          <p:nvPr>
            <p:ph idx="1"/>
          </p:nvPr>
        </p:nvSpPr>
        <p:spPr>
          <a:xfrm>
            <a:off x="0" y="1124744"/>
            <a:ext cx="9144000" cy="5733256"/>
          </a:xfrm>
        </p:spPr>
        <p:txBody>
          <a:bodyPr>
            <a:normAutofit/>
          </a:bodyPr>
          <a:lstStyle/>
          <a:p>
            <a:pPr algn="ctr" rtl="0">
              <a:buNone/>
            </a:pPr>
            <a:r>
              <a:rPr lang="en-US" sz="3600" b="1" dirty="0">
                <a:solidFill>
                  <a:srgbClr val="FF0000"/>
                </a:solidFill>
              </a:rPr>
              <a:t>Docusate sodium </a:t>
            </a:r>
            <a:r>
              <a:rPr lang="en-US" sz="3600" b="1" dirty="0" smtClean="0">
                <a:solidFill>
                  <a:srgbClr val="FF0000"/>
                </a:solidFill>
              </a:rPr>
              <a:t> </a:t>
            </a:r>
            <a:endParaRPr lang="en-US" sz="4000" b="1" dirty="0">
              <a:solidFill>
                <a:srgbClr val="FF0000"/>
              </a:solidFill>
            </a:endParaRPr>
          </a:p>
          <a:p>
            <a:pPr algn="l" rtl="0"/>
            <a:r>
              <a:rPr lang="en-US" sz="3600" b="1" dirty="0"/>
              <a:t>Lead to softening of the </a:t>
            </a:r>
            <a:r>
              <a:rPr lang="en-US" sz="3600" b="1" dirty="0" err="1"/>
              <a:t>faecal</a:t>
            </a:r>
            <a:r>
              <a:rPr lang="en-US" sz="3600" b="1" dirty="0"/>
              <a:t> material which is useful in </a:t>
            </a:r>
            <a:r>
              <a:rPr lang="en-US" sz="3600" b="1" dirty="0" smtClean="0"/>
              <a:t>conditions </a:t>
            </a:r>
            <a:r>
              <a:rPr lang="en-US" sz="3600" b="1" dirty="0"/>
              <a:t>like </a:t>
            </a:r>
            <a:r>
              <a:rPr lang="en-US" sz="3600" b="1" dirty="0" err="1"/>
              <a:t>haemorrhoids</a:t>
            </a:r>
            <a:r>
              <a:rPr lang="en-US" sz="3600" b="1" dirty="0"/>
              <a:t> and anal fissure. </a:t>
            </a:r>
          </a:p>
          <a:p>
            <a:pPr algn="l" rtl="0"/>
            <a:r>
              <a:rPr lang="it-IT" sz="3600" b="1" dirty="0"/>
              <a:t>Docusate </a:t>
            </a:r>
            <a:r>
              <a:rPr lang="en-US" sz="3600" b="1" dirty="0" smtClean="0"/>
              <a:t> causes </a:t>
            </a:r>
            <a:r>
              <a:rPr lang="en-US" sz="3600" b="1" dirty="0"/>
              <a:t>softening of the </a:t>
            </a:r>
            <a:r>
              <a:rPr lang="en-US" sz="3600" b="1" dirty="0" err="1" smtClean="0"/>
              <a:t>faeces</a:t>
            </a:r>
            <a:r>
              <a:rPr lang="en-US" sz="3600" b="1" dirty="0" smtClean="0"/>
              <a:t> </a:t>
            </a:r>
            <a:r>
              <a:rPr lang="en-US" sz="3600" b="1" dirty="0"/>
              <a:t>by lowering the surface tension of fluids in the bowel, this allows more water to remain in the </a:t>
            </a:r>
            <a:r>
              <a:rPr lang="en-US" sz="3600" b="1" dirty="0" err="1" smtClean="0"/>
              <a:t>faeces</a:t>
            </a:r>
            <a:r>
              <a:rPr lang="en-US" sz="3600" b="1" dirty="0" smtClean="0"/>
              <a:t>. </a:t>
            </a:r>
            <a:r>
              <a:rPr lang="en-US" sz="3600" b="1" dirty="0"/>
              <a:t>It takes 1-2 days to act. </a:t>
            </a:r>
            <a:r>
              <a:rPr lang="en-US" sz="3600" b="1" dirty="0" smtClean="0"/>
              <a:t>So used </a:t>
            </a:r>
            <a:r>
              <a:rPr lang="en-US" sz="3600" b="1" dirty="0" err="1" smtClean="0"/>
              <a:t>prophylactically</a:t>
            </a:r>
            <a:r>
              <a:rPr lang="en-US" sz="3600" b="1" dirty="0" smtClean="0"/>
              <a:t>. </a:t>
            </a:r>
            <a:r>
              <a:rPr lang="en-US" sz="3600" b="1" dirty="0" smtClean="0">
                <a:solidFill>
                  <a:srgbClr val="0070C0"/>
                </a:solidFill>
              </a:rPr>
              <a:t>It is safe in pregnancy.</a:t>
            </a:r>
            <a:endParaRPr lang="ar-IQ"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4800" b="1" dirty="0">
                <a:solidFill>
                  <a:srgbClr val="FF0000"/>
                </a:solidFill>
              </a:rPr>
              <a:t>4. Stimulant laxatives</a:t>
            </a:r>
            <a:r>
              <a:rPr lang="en-US" b="1" dirty="0">
                <a:solidFill>
                  <a:srgbClr val="FF0000"/>
                </a:solidFill>
              </a:rPr>
              <a:t> </a:t>
            </a:r>
            <a:endParaRPr lang="ar-IQ" dirty="0">
              <a:solidFill>
                <a:srgbClr val="FF0000"/>
              </a:solidFill>
            </a:endParaRPr>
          </a:p>
        </p:txBody>
      </p:sp>
      <p:sp>
        <p:nvSpPr>
          <p:cNvPr id="3" name="عنصر نائب للمحتوى 2"/>
          <p:cNvSpPr>
            <a:spLocks noGrp="1"/>
          </p:cNvSpPr>
          <p:nvPr>
            <p:ph idx="1"/>
          </p:nvPr>
        </p:nvSpPr>
        <p:spPr>
          <a:xfrm>
            <a:off x="457200" y="1600200"/>
            <a:ext cx="8686800" cy="4525963"/>
          </a:xfrm>
        </p:spPr>
        <p:txBody>
          <a:bodyPr>
            <a:normAutofit/>
          </a:bodyPr>
          <a:lstStyle/>
          <a:p>
            <a:pPr algn="l" rtl="0">
              <a:buNone/>
            </a:pPr>
            <a:r>
              <a:rPr lang="en-US" sz="4000" b="1" dirty="0" err="1" smtClean="0">
                <a:solidFill>
                  <a:srgbClr val="FF0000"/>
                </a:solidFill>
              </a:rPr>
              <a:t>Bisacodyl</a:t>
            </a:r>
            <a:r>
              <a:rPr lang="en-US" sz="4000" b="1" dirty="0" smtClean="0">
                <a:solidFill>
                  <a:srgbClr val="FF0000"/>
                </a:solidFill>
              </a:rPr>
              <a:t>, </a:t>
            </a:r>
            <a:r>
              <a:rPr lang="en-US" sz="4000" b="1" dirty="0">
                <a:solidFill>
                  <a:srgbClr val="FF0000"/>
                </a:solidFill>
              </a:rPr>
              <a:t>Senna and castor oil </a:t>
            </a:r>
          </a:p>
          <a:p>
            <a:pPr algn="l" rtl="0"/>
            <a:r>
              <a:rPr lang="en-US" sz="4000" b="1" dirty="0"/>
              <a:t>These drugs increase the intestinal motility by various mechanisms, they may cause abdominal </a:t>
            </a:r>
            <a:r>
              <a:rPr lang="en-US" sz="4000" b="1" dirty="0" smtClean="0"/>
              <a:t>cramps</a:t>
            </a:r>
          </a:p>
          <a:p>
            <a:pPr algn="l" rtl="0"/>
            <a:r>
              <a:rPr lang="en-US" sz="4000" b="1" dirty="0" smtClean="0"/>
              <a:t> </a:t>
            </a:r>
            <a:r>
              <a:rPr lang="en-US" sz="4000" b="1" dirty="0"/>
              <a:t>Chronic use of </a:t>
            </a:r>
            <a:r>
              <a:rPr lang="en-US" sz="4000" b="1" dirty="0" smtClean="0"/>
              <a:t>laxatives should </a:t>
            </a:r>
            <a:r>
              <a:rPr lang="en-US" sz="4000" b="1" dirty="0"/>
              <a:t>be avoided in children </a:t>
            </a:r>
            <a:r>
              <a:rPr lang="en-US" sz="4000" b="1" dirty="0" smtClean="0"/>
              <a:t>&amp; elderly</a:t>
            </a:r>
            <a:endParaRPr lang="ar-IQ"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052736"/>
          </a:xfrm>
        </p:spPr>
        <p:txBody>
          <a:bodyPr/>
          <a:lstStyle/>
          <a:p>
            <a:r>
              <a:rPr lang="en-US" b="1" dirty="0" err="1" smtClean="0">
                <a:solidFill>
                  <a:srgbClr val="FF0000"/>
                </a:solidFill>
              </a:rPr>
              <a:t>Bisacodyl</a:t>
            </a:r>
            <a:r>
              <a:rPr lang="en-US" b="1" dirty="0">
                <a:solidFill>
                  <a:srgbClr val="FF0000"/>
                </a:solidFill>
              </a:rPr>
              <a:t> </a:t>
            </a:r>
            <a:r>
              <a:rPr lang="en-US" b="1" dirty="0" smtClean="0">
                <a:solidFill>
                  <a:srgbClr val="FF0000"/>
                </a:solidFill>
              </a:rPr>
              <a:t>(</a:t>
            </a:r>
            <a:r>
              <a:rPr lang="en-US" b="1" dirty="0" err="1" smtClean="0">
                <a:solidFill>
                  <a:srgbClr val="FF0000"/>
                </a:solidFill>
              </a:rPr>
              <a:t>Dulcolax</a:t>
            </a:r>
            <a:r>
              <a:rPr lang="en-US" b="1" dirty="0" smtClean="0">
                <a:solidFill>
                  <a:srgbClr val="FF0000"/>
                </a:solidFill>
              </a:rPr>
              <a:t>)</a:t>
            </a:r>
            <a:r>
              <a:rPr lang="en-US" b="1" dirty="0" smtClean="0"/>
              <a:t> </a:t>
            </a:r>
            <a:endParaRPr lang="ar-IQ" dirty="0"/>
          </a:p>
        </p:txBody>
      </p:sp>
      <p:sp>
        <p:nvSpPr>
          <p:cNvPr id="3" name="عنصر نائب للمحتوى 2"/>
          <p:cNvSpPr>
            <a:spLocks noGrp="1"/>
          </p:cNvSpPr>
          <p:nvPr>
            <p:ph idx="1"/>
          </p:nvPr>
        </p:nvSpPr>
        <p:spPr>
          <a:xfrm>
            <a:off x="0" y="908720"/>
            <a:ext cx="9144000" cy="5949280"/>
          </a:xfrm>
        </p:spPr>
        <p:txBody>
          <a:bodyPr>
            <a:normAutofit/>
          </a:bodyPr>
          <a:lstStyle/>
          <a:p>
            <a:pPr algn="l" rtl="0"/>
            <a:r>
              <a:rPr lang="en-US" sz="4000" b="1" dirty="0"/>
              <a:t>Stimulates the sensory nerve endings of the </a:t>
            </a:r>
            <a:r>
              <a:rPr lang="en-US" sz="4000" b="1" dirty="0" smtClean="0"/>
              <a:t>colon. </a:t>
            </a:r>
            <a:r>
              <a:rPr lang="en-US" sz="4000" b="1" dirty="0"/>
              <a:t>It is effective when given orally and acts in 6-10 hours. </a:t>
            </a:r>
            <a:endParaRPr lang="en-US" sz="4000" b="1" dirty="0" smtClean="0"/>
          </a:p>
          <a:p>
            <a:pPr algn="l" rtl="0"/>
            <a:r>
              <a:rPr lang="en-US" sz="4000" b="1" dirty="0" smtClean="0"/>
              <a:t>Can </a:t>
            </a:r>
            <a:r>
              <a:rPr lang="en-US" sz="4000" b="1" dirty="0"/>
              <a:t>also be given by suppositories especially in the elderly people, it acts in about 1 hour. </a:t>
            </a:r>
            <a:endParaRPr lang="en-US" sz="4000" b="1" dirty="0" smtClean="0"/>
          </a:p>
          <a:p>
            <a:pPr algn="l" rtl="0"/>
            <a:r>
              <a:rPr lang="en-US" sz="4000" b="1" dirty="0" smtClean="0"/>
              <a:t>Have </a:t>
            </a:r>
            <a:r>
              <a:rPr lang="en-US" sz="4000" b="1" dirty="0"/>
              <a:t>no important adverse effects</a:t>
            </a:r>
            <a:r>
              <a:rPr lang="en-US" sz="4000" b="1" dirty="0" smtClean="0"/>
              <a:t>.</a:t>
            </a:r>
            <a:endParaRPr lang="ar-IQ"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Dulcolax</a:t>
            </a:r>
            <a:r>
              <a:rPr lang="en-US" dirty="0" smtClean="0"/>
              <a:t> Suppositories</a:t>
            </a:r>
            <a:endParaRPr lang="en-US" dirty="0"/>
          </a:p>
        </p:txBody>
      </p:sp>
      <p:pic>
        <p:nvPicPr>
          <p:cNvPr id="4" name="Content Placeholder 3"/>
          <p:cNvPicPr>
            <a:picLocks noGrp="1" noChangeAspect="1"/>
          </p:cNvPicPr>
          <p:nvPr>
            <p:ph idx="1"/>
          </p:nvPr>
        </p:nvPicPr>
        <p:blipFill>
          <a:blip r:embed="rId2"/>
          <a:stretch>
            <a:fillRect/>
          </a:stretch>
        </p:blipFill>
        <p:spPr>
          <a:xfrm>
            <a:off x="827584" y="1381831"/>
            <a:ext cx="7488832" cy="5976664"/>
          </a:xfrm>
          <a:prstGeom prst="rect">
            <a:avLst/>
          </a:prstGeom>
        </p:spPr>
      </p:pic>
    </p:spTree>
    <p:extLst>
      <p:ext uri="{BB962C8B-B14F-4D97-AF65-F5344CB8AC3E}">
        <p14:creationId xmlns:p14="http://schemas.microsoft.com/office/powerpoint/2010/main" val="1289346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1205</TotalTime>
  <Words>1096</Words>
  <Application>Microsoft Office PowerPoint</Application>
  <PresentationFormat>On-screen Show (4:3)</PresentationFormat>
  <Paragraphs>110</Paragraphs>
  <Slides>24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Wingdings</vt:lpstr>
      <vt:lpstr>سمة Office</vt:lpstr>
      <vt:lpstr>Laxatives: </vt:lpstr>
      <vt:lpstr>Laxatives: </vt:lpstr>
      <vt:lpstr>1. Bulk Laxatives </vt:lpstr>
      <vt:lpstr>2.Osmotic laxatives </vt:lpstr>
      <vt:lpstr>Lactulose: </vt:lpstr>
      <vt:lpstr>3. Faecal softeners </vt:lpstr>
      <vt:lpstr>4. Stimulant laxatives </vt:lpstr>
      <vt:lpstr>Bisacodyl (Dulcolax) </vt:lpstr>
      <vt:lpstr>Dulcolax Suppositories</vt:lpstr>
      <vt:lpstr>Castor oil </vt:lpstr>
      <vt:lpstr>Glycerol (Glycerin)</vt:lpstr>
      <vt:lpstr>Glycerin Suppositories</vt:lpstr>
      <vt:lpstr>Irritable bowel syndrome (IBS)</vt:lpstr>
      <vt:lpstr>Inflammatory bowel disease(IBD)</vt:lpstr>
      <vt:lpstr>Ulcerative colitis:</vt:lpstr>
      <vt:lpstr>Sulfasalazine </vt:lpstr>
      <vt:lpstr>Mesalazine: contains only 5-ASA used in patients who cannot tolerate sulfonamides in sulfasalazine. </vt:lpstr>
      <vt:lpstr>Drugs for dissolution of gall stones: </vt:lpstr>
      <vt:lpstr>MCQ</vt:lpstr>
      <vt:lpstr>MCQ</vt:lpstr>
      <vt:lpstr>MCQ</vt:lpstr>
      <vt:lpstr>MCQ</vt:lpstr>
      <vt:lpstr>MCQ</vt:lpstr>
      <vt:lpstr>MCQ</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Drugs used in gastrointestinal diseases</dc:title>
  <dc:creator>Maher</dc:creator>
  <cp:lastModifiedBy>AL-NABAA</cp:lastModifiedBy>
  <cp:revision>133</cp:revision>
  <dcterms:created xsi:type="dcterms:W3CDTF">2018-12-28T20:32:21Z</dcterms:created>
  <dcterms:modified xsi:type="dcterms:W3CDTF">2023-02-24T18:01:53Z</dcterms:modified>
</cp:coreProperties>
</file>